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DC7E-CDD4-4841-9360-F2F2F86699D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152A-9EBA-472B-8D4E-3E0D9B90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reditycme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279790"/>
            <a:ext cx="9143998" cy="9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02568" y="4587036"/>
            <a:ext cx="766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We are proudly inviting you to attend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4788" y="5270407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Venue: </a:t>
            </a:r>
            <a:r>
              <a:rPr lang="en-US" dirty="0" err="1"/>
              <a:t>Komárno</a:t>
            </a:r>
            <a:r>
              <a:rPr lang="en-US" dirty="0"/>
              <a:t>, Slovakia, (where H. </a:t>
            </a:r>
            <a:r>
              <a:rPr lang="en-US" dirty="0" err="1"/>
              <a:t>Selye</a:t>
            </a:r>
            <a:r>
              <a:rPr lang="en-US" dirty="0"/>
              <a:t> grew-up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Selye</a:t>
            </a:r>
            <a:r>
              <a:rPr lang="en-US" dirty="0"/>
              <a:t> University’ Conference center (</a:t>
            </a:r>
            <a:r>
              <a:rPr lang="en-US" dirty="0" err="1"/>
              <a:t>Hradná</a:t>
            </a:r>
            <a:r>
              <a:rPr lang="en-US" dirty="0"/>
              <a:t> 2., </a:t>
            </a:r>
            <a:r>
              <a:rPr lang="en-US" dirty="0" err="1"/>
              <a:t>Komárno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JUNE 26-30, 2017</a:t>
            </a:r>
            <a:endParaRPr lang="en-US" dirty="0" smtClean="0"/>
          </a:p>
          <a:p>
            <a:r>
              <a:rPr lang="en-US" b="1" dirty="0"/>
              <a:t>Course registration: </a:t>
            </a:r>
            <a:r>
              <a:rPr lang="en-US" b="1" u="sng" dirty="0" smtClean="0"/>
              <a:t>www.stresseducation.org</a:t>
            </a:r>
            <a:endParaRPr lang="en-US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50" y="5353668"/>
            <a:ext cx="1582250" cy="14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52" y="-12249"/>
            <a:ext cx="4076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43" y="1435551"/>
            <a:ext cx="49053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1514"/>
            <a:ext cx="27241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9"/>
            <a:ext cx="28590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287" y="2907861"/>
            <a:ext cx="9170285" cy="1367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b="1" dirty="0"/>
              <a:t>Organized by: </a:t>
            </a:r>
            <a:r>
              <a:rPr lang="en-US" sz="1600" dirty="0" err="1"/>
              <a:t>Selye</a:t>
            </a:r>
            <a:r>
              <a:rPr lang="en-US" sz="1600" dirty="0"/>
              <a:t> International Institute for Advanced Studies &amp; IUPHAR GI Section</a:t>
            </a:r>
          </a:p>
          <a:p>
            <a:r>
              <a:rPr lang="en-US" sz="1600" b="1" dirty="0"/>
              <a:t>Course directors: </a:t>
            </a:r>
            <a:r>
              <a:rPr lang="en-US" sz="1600" dirty="0"/>
              <a:t>Profs. Arpad </a:t>
            </a:r>
            <a:r>
              <a:rPr lang="en-US" sz="1600" dirty="0" err="1"/>
              <a:t>Somogyi</a:t>
            </a:r>
            <a:r>
              <a:rPr lang="en-US" sz="1600" dirty="0"/>
              <a:t>, Sandor Szabo &amp; Yvette </a:t>
            </a:r>
            <a:r>
              <a:rPr lang="en-US" sz="1600" dirty="0" err="1"/>
              <a:t>Taché</a:t>
            </a:r>
            <a:endParaRPr lang="en-US" sz="1600" dirty="0"/>
          </a:p>
          <a:p>
            <a:r>
              <a:rPr lang="en-US" sz="1400" i="1" dirty="0"/>
              <a:t>(All former PhD students of Hans </a:t>
            </a:r>
            <a:r>
              <a:rPr lang="en-US" sz="1400" i="1" dirty="0" err="1"/>
              <a:t>Selye</a:t>
            </a:r>
            <a:r>
              <a:rPr lang="en-US" sz="1400" i="1" dirty="0"/>
              <a:t>, the ‘father of biologic stress</a:t>
            </a:r>
            <a:r>
              <a:rPr lang="en-US" sz="1400" i="1" dirty="0" smtClean="0"/>
              <a:t>’)</a:t>
            </a:r>
            <a:endParaRPr lang="hu-HU" sz="1400" i="1" dirty="0" smtClean="0"/>
          </a:p>
          <a:p>
            <a:pPr>
              <a:spcAft>
                <a:spcPts val="800"/>
              </a:spcAft>
            </a:pPr>
            <a:r>
              <a:rPr lang="en-US" sz="1600" b="1" dirty="0" smtClean="0">
                <a:effectLst/>
                <a:latin typeface="Calibri"/>
                <a:ea typeface="Times New Roman"/>
                <a:cs typeface="Times New Roman"/>
              </a:rPr>
              <a:t>2013</a:t>
            </a:r>
            <a:r>
              <a:rPr lang="en-US" sz="1600" dirty="0">
                <a:effectLst/>
                <a:latin typeface="Calibri"/>
                <a:ea typeface="Times New Roman"/>
                <a:cs typeface="Times New Roman"/>
              </a:rPr>
              <a:t>: Budapest, Hungary </a:t>
            </a:r>
            <a:r>
              <a:rPr lang="hu-HU" sz="160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effectLst/>
                <a:latin typeface="Calibri"/>
                <a:ea typeface="Times New Roman"/>
                <a:cs typeface="Times New Roman"/>
              </a:rPr>
              <a:t>2014</a:t>
            </a: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:</a:t>
            </a:r>
            <a:r>
              <a:rPr lang="en-US" sz="1600" dirty="0">
                <a:effectLst/>
                <a:latin typeface="Calibri"/>
                <a:ea typeface="Times New Roman"/>
                <a:cs typeface="Times New Roman"/>
              </a:rPr>
              <a:t> Zagreb, </a:t>
            </a:r>
            <a:r>
              <a:rPr lang="en-US" sz="1600" dirty="0" smtClean="0">
                <a:effectLst/>
                <a:latin typeface="Calibri"/>
                <a:ea typeface="Times New Roman"/>
                <a:cs typeface="Times New Roman"/>
              </a:rPr>
              <a:t>Croatia </a:t>
            </a:r>
            <a:r>
              <a:rPr lang="hu-HU" sz="160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effectLst/>
                <a:latin typeface="Calibri"/>
                <a:ea typeface="Times New Roman"/>
                <a:cs typeface="Times New Roman"/>
              </a:rPr>
              <a:t>2015</a:t>
            </a:r>
            <a:r>
              <a:rPr lang="en-US" sz="1600" dirty="0">
                <a:effectLst/>
                <a:latin typeface="Calibri"/>
                <a:ea typeface="Times New Roman"/>
                <a:cs typeface="Times New Roman"/>
              </a:rPr>
              <a:t>: Grenoble, France </a:t>
            </a:r>
            <a:r>
              <a:rPr lang="en-US" sz="160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effectLst/>
                <a:latin typeface="Calibri"/>
                <a:ea typeface="Times New Roman"/>
                <a:cs typeface="Times New Roman"/>
              </a:rPr>
              <a:t>2016</a:t>
            </a:r>
            <a:r>
              <a:rPr lang="en-US" sz="1600" dirty="0">
                <a:effectLst/>
                <a:latin typeface="Calibri"/>
                <a:ea typeface="Times New Roman"/>
                <a:cs typeface="Times New Roman"/>
              </a:rPr>
              <a:t>: Osijek, </a:t>
            </a:r>
            <a:r>
              <a:rPr lang="en-US" sz="1600" dirty="0" smtClean="0">
                <a:effectLst/>
                <a:latin typeface="Calibri"/>
                <a:ea typeface="Times New Roman"/>
                <a:cs typeface="Times New Roman"/>
              </a:rPr>
              <a:t>Croatia </a:t>
            </a:r>
            <a:r>
              <a:rPr lang="hu-HU" sz="1600" dirty="0" smtClean="0">
                <a:effectLst/>
                <a:latin typeface="Calibri"/>
                <a:ea typeface="Times New Roman"/>
                <a:cs typeface="Times New Roman"/>
              </a:rPr>
              <a:t>,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2017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: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Kom</a:t>
            </a:r>
            <a:r>
              <a:rPr lang="hu-H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á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rno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, Slovakia </a:t>
            </a:r>
            <a:r>
              <a:rPr lang="hu-H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lang="hu-HU" sz="160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effectLst/>
                <a:latin typeface="Calibri"/>
                <a:ea typeface="Times New Roman"/>
                <a:cs typeface="Times New Roman"/>
              </a:rPr>
              <a:t>2018</a:t>
            </a:r>
            <a:r>
              <a:rPr lang="en-US" sz="1600" dirty="0">
                <a:effectLst/>
                <a:latin typeface="Calibri"/>
                <a:ea typeface="Times New Roman"/>
                <a:cs typeface="Times New Roman"/>
              </a:rPr>
              <a:t>: Osaka, Japan</a:t>
            </a:r>
          </a:p>
        </p:txBody>
      </p:sp>
    </p:spTree>
    <p:extLst>
      <p:ext uri="{BB962C8B-B14F-4D97-AF65-F5344CB8AC3E}">
        <p14:creationId xmlns:p14="http://schemas.microsoft.com/office/powerpoint/2010/main" val="34084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SCHOOL ON STRESS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4385" y="148478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Organized by: </a:t>
            </a:r>
            <a:r>
              <a:rPr lang="en-US" sz="1800" dirty="0" err="1"/>
              <a:t>Selye</a:t>
            </a:r>
            <a:r>
              <a:rPr lang="en-US" sz="1800" dirty="0"/>
              <a:t> International Institute for </a:t>
            </a:r>
            <a:r>
              <a:rPr lang="en-US" sz="1800" dirty="0" smtClean="0"/>
              <a:t>Advanced Studies </a:t>
            </a:r>
            <a:r>
              <a:rPr lang="en-US" sz="1800" dirty="0"/>
              <a:t>&amp; IUPHAR GI Section</a:t>
            </a:r>
          </a:p>
          <a:p>
            <a:pPr marL="0" indent="0">
              <a:buNone/>
            </a:pPr>
            <a:r>
              <a:rPr lang="en-US" sz="1800" b="1" dirty="0" smtClean="0"/>
              <a:t>Course directors: </a:t>
            </a:r>
            <a:r>
              <a:rPr lang="en-US" sz="1800" dirty="0" smtClean="0"/>
              <a:t>Profs. Arpad </a:t>
            </a:r>
            <a:r>
              <a:rPr lang="en-US" sz="1800" dirty="0" err="1" smtClean="0"/>
              <a:t>Somogyi</a:t>
            </a:r>
            <a:r>
              <a:rPr lang="en-US" sz="1800" dirty="0" smtClean="0"/>
              <a:t>, Sandor Szabo &amp; Yvette </a:t>
            </a:r>
            <a:r>
              <a:rPr lang="en-US" sz="1800" dirty="0" err="1" smtClean="0"/>
              <a:t>Taché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(All former PhD students of Hans </a:t>
            </a:r>
            <a:r>
              <a:rPr lang="en-US" sz="1800" dirty="0" err="1" smtClean="0"/>
              <a:t>Selye</a:t>
            </a:r>
            <a:r>
              <a:rPr lang="en-US" sz="1800" dirty="0" smtClean="0"/>
              <a:t>, the ‘father of biologic stress’)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Original </a:t>
            </a:r>
            <a:r>
              <a:rPr lang="en-US" sz="1800" b="1" dirty="0"/>
              <a:t>program accredited by: </a:t>
            </a:r>
            <a:r>
              <a:rPr lang="en-US" sz="1800" dirty="0"/>
              <a:t>University </a:t>
            </a:r>
            <a:r>
              <a:rPr lang="en-US" sz="1800" dirty="0" smtClean="0"/>
              <a:t>of California-Irvine</a:t>
            </a:r>
            <a:r>
              <a:rPr lang="en-US" sz="1800" dirty="0"/>
              <a:t>, School of </a:t>
            </a:r>
            <a:r>
              <a:rPr lang="en-US" sz="1800" dirty="0" smtClean="0"/>
              <a:t>Medicine, and CME (CM796SK)</a:t>
            </a:r>
            <a:r>
              <a:rPr lang="en-US" sz="1800" dirty="0"/>
              <a:t>  </a:t>
            </a:r>
            <a:r>
              <a:rPr lang="en-US" sz="1800" dirty="0" smtClean="0"/>
              <a:t>(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</a:t>
            </a:r>
            <a:r>
              <a:rPr lang="en-US" sz="1800" u="sng" dirty="0" smtClean="0">
                <a:hlinkClick r:id="rId2"/>
              </a:rPr>
              <a:t>www.kreditycme.sk</a:t>
            </a:r>
            <a:r>
              <a:rPr lang="en-US" sz="1800" u="sng" dirty="0" smtClean="0"/>
              <a:t> )</a:t>
            </a: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Hosted </a:t>
            </a:r>
            <a:r>
              <a:rPr lang="en-US" sz="1800" b="1" dirty="0"/>
              <a:t>by: </a:t>
            </a:r>
            <a:r>
              <a:rPr lang="en-US" sz="1800" dirty="0"/>
              <a:t>J. </a:t>
            </a:r>
            <a:r>
              <a:rPr lang="en-US" sz="1800" dirty="0" err="1"/>
              <a:t>Selye</a:t>
            </a:r>
            <a:r>
              <a:rPr lang="en-US" sz="1800" dirty="0"/>
              <a:t> University, </a:t>
            </a:r>
            <a:r>
              <a:rPr lang="en-US" sz="1800" dirty="0" err="1"/>
              <a:t>Komárno</a:t>
            </a:r>
            <a:r>
              <a:rPr lang="en-US" sz="1800" dirty="0"/>
              <a:t>, Slovakia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Co-hosted </a:t>
            </a:r>
            <a:r>
              <a:rPr lang="en-US" sz="1800" b="1" dirty="0"/>
              <a:t>by: </a:t>
            </a:r>
            <a:r>
              <a:rPr lang="en-US" sz="1800" dirty="0"/>
              <a:t>Slovak Academy of Sciences, </a:t>
            </a:r>
            <a:r>
              <a:rPr lang="en-US" sz="1800" dirty="0" smtClean="0"/>
              <a:t>Biomedical Research </a:t>
            </a:r>
            <a:r>
              <a:rPr lang="en-US" sz="1800" dirty="0"/>
              <a:t>Center Slovak Academy of Sciences</a:t>
            </a:r>
            <a:r>
              <a:rPr lang="en-US" sz="1800" dirty="0" smtClean="0"/>
              <a:t>, 2nd </a:t>
            </a:r>
            <a:r>
              <a:rPr lang="en-US" sz="1800" dirty="0"/>
              <a:t>Faculty Charles University- </a:t>
            </a:r>
            <a:r>
              <a:rPr lang="en-US" sz="1800" dirty="0" smtClean="0"/>
              <a:t>Department of </a:t>
            </a:r>
            <a:r>
              <a:rPr lang="en-US" sz="1800" dirty="0"/>
              <a:t>Pharmacology, St. Elizabeth University of </a:t>
            </a:r>
            <a:r>
              <a:rPr lang="en-US" sz="1800" dirty="0" smtClean="0"/>
              <a:t>Health and </a:t>
            </a:r>
            <a:r>
              <a:rPr lang="en-US" sz="1800" dirty="0"/>
              <a:t>Social Work Bratislava, Faculty of </a:t>
            </a:r>
            <a:r>
              <a:rPr lang="en-US" sz="1800" dirty="0" smtClean="0"/>
              <a:t>Medicine Comenius </a:t>
            </a:r>
            <a:r>
              <a:rPr lang="en-US" sz="1800" dirty="0"/>
              <a:t>University in Bratislava, Medical </a:t>
            </a:r>
            <a:r>
              <a:rPr lang="en-US" sz="1800" dirty="0" smtClean="0"/>
              <a:t>University of </a:t>
            </a:r>
            <a:r>
              <a:rPr lang="en-US" sz="1800" dirty="0"/>
              <a:t>Vienna, University of Debrecen, </a:t>
            </a:r>
            <a:r>
              <a:rPr lang="en-US" sz="1800" dirty="0" smtClean="0"/>
              <a:t>Hungarian Academic </a:t>
            </a:r>
            <a:r>
              <a:rPr lang="en-US" sz="1800" dirty="0"/>
              <a:t>Council of Slovakia, SEJK- Club of </a:t>
            </a:r>
            <a:r>
              <a:rPr lang="en-US" sz="1800" dirty="0" smtClean="0"/>
              <a:t>Hungarian Medical </a:t>
            </a:r>
            <a:r>
              <a:rPr lang="en-US" sz="1800" dirty="0"/>
              <a:t>Students in Bratislava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Faculty</a:t>
            </a:r>
            <a:r>
              <a:rPr lang="en-US" sz="1800" b="1" dirty="0"/>
              <a:t>: </a:t>
            </a:r>
            <a:r>
              <a:rPr lang="en-US" sz="1800" dirty="0"/>
              <a:t>Internationally known experts &amp; </a:t>
            </a:r>
            <a:r>
              <a:rPr lang="en-US" sz="1800" dirty="0" smtClean="0"/>
              <a:t>investigators who </a:t>
            </a:r>
            <a:r>
              <a:rPr lang="en-US" sz="1800" dirty="0"/>
              <a:t>made original discoveries in the </a:t>
            </a:r>
            <a:r>
              <a:rPr lang="en-US" sz="1800" dirty="0" smtClean="0"/>
              <a:t>field of stress </a:t>
            </a:r>
            <a:r>
              <a:rPr lang="en-US" sz="1800" dirty="0"/>
              <a:t>research &amp; stress-related diseases, as </a:t>
            </a:r>
            <a:r>
              <a:rPr lang="en-US" sz="1800" dirty="0" smtClean="0"/>
              <a:t>well as </a:t>
            </a:r>
            <a:r>
              <a:rPr lang="en-US" sz="1800" dirty="0"/>
              <a:t>local &amp; regional experts.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32805" cy="106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2348880"/>
            <a:ext cx="8928992" cy="3013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Main topics:</a:t>
            </a:r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600" dirty="0" smtClean="0"/>
              <a:t>The origins of stress concept &amp; the seminal discoveries of Hans </a:t>
            </a:r>
            <a:r>
              <a:rPr lang="en-US" sz="1600" dirty="0" err="1" smtClean="0"/>
              <a:t>Selye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• What is stress, what is not </a:t>
            </a:r>
          </a:p>
          <a:p>
            <a:pPr marL="0" indent="0">
              <a:buNone/>
            </a:pPr>
            <a:r>
              <a:rPr lang="en-US" sz="1600" dirty="0" smtClean="0"/>
              <a:t>• Stress: distress vs. eustress &amp; </a:t>
            </a:r>
            <a:r>
              <a:rPr lang="en-US" sz="1600" dirty="0" err="1" smtClean="0"/>
              <a:t>transtress</a:t>
            </a:r>
            <a:r>
              <a:rPr lang="en-US" sz="1600" dirty="0" smtClean="0"/>
              <a:t> – similarities in the adrenal glands, big difference in the brain</a:t>
            </a:r>
          </a:p>
          <a:p>
            <a:pPr marL="0" indent="0">
              <a:buNone/>
            </a:pPr>
            <a:r>
              <a:rPr lang="en-US" sz="1600" dirty="0" smtClean="0"/>
              <a:t>• The neuroendocrine mechanisms of stress; physiologic &amp; pharmacologic actions of glucocorticoids</a:t>
            </a:r>
          </a:p>
          <a:p>
            <a:pPr marL="0" indent="0">
              <a:buNone/>
            </a:pPr>
            <a:r>
              <a:rPr lang="en-US" sz="1600" dirty="0" smtClean="0"/>
              <a:t>• Effect of stress on immune response &amp; its role in the mechanisms of various diseases</a:t>
            </a:r>
          </a:p>
          <a:p>
            <a:pPr marL="0" indent="0">
              <a:buNone/>
            </a:pPr>
            <a:r>
              <a:rPr lang="en-US" sz="1600" dirty="0" smtClean="0"/>
              <a:t>• Stress &amp; structural GI diseases, e.g., gastro-duodenal ulcers, IBD (inflammatory bowel diseases)</a:t>
            </a:r>
          </a:p>
          <a:p>
            <a:pPr marL="0" indent="0">
              <a:buNone/>
            </a:pPr>
            <a:r>
              <a:rPr lang="en-US" sz="1600" dirty="0" smtClean="0"/>
              <a:t>• Stress &amp; functional GI disorders, e.g., motility disorders, IBS (irritable bowel syndrome)</a:t>
            </a:r>
          </a:p>
          <a:p>
            <a:pPr marL="0" indent="0">
              <a:buNone/>
            </a:pPr>
            <a:r>
              <a:rPr lang="en-US" sz="1600" dirty="0" smtClean="0"/>
              <a:t>• PTSD &amp; organ systems involved in biologic stress </a:t>
            </a:r>
          </a:p>
          <a:p>
            <a:pPr marL="0" indent="0">
              <a:buNone/>
            </a:pPr>
            <a:r>
              <a:rPr lang="en-US" sz="1600" dirty="0" smtClean="0"/>
              <a:t>• Management strategies for stress: Pharmacologic interventions and/or life style changes</a:t>
            </a:r>
          </a:p>
          <a:p>
            <a:pPr marL="0" indent="0">
              <a:buNone/>
            </a:pPr>
            <a:r>
              <a:rPr lang="en-US" sz="1600" dirty="0" smtClean="0"/>
              <a:t>• My good &amp; bad experience with stress: Challenges &amp; lessons learned (Short, oral or poster presentations by attendees)</a:t>
            </a:r>
          </a:p>
          <a:p>
            <a:pPr marL="0" indent="0">
              <a:buNone/>
            </a:pPr>
            <a:r>
              <a:rPr lang="en-US" sz="1600" dirty="0" smtClean="0"/>
              <a:t>• Stress in our daily lives – from distress to eustress: Open forum with participation of all registered attendees.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01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7504" y="90872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Course goals: </a:t>
            </a:r>
            <a:r>
              <a:rPr lang="en-US" i="1" dirty="0"/>
              <a:t>better understanding the concept of biologic stress, its manifestations, mechanisms &amp; its pharmacologic ramifications (e.g., the anti-inflammatory &amp; immune-modulating actions of glucocorticoids &amp; the possibility of drug-interventions in severe distress), &amp; to learn new avoidance, management &amp; coping strategies. Certificate will</a:t>
            </a:r>
          </a:p>
          <a:p>
            <a:r>
              <a:rPr lang="en-US" i="1" dirty="0"/>
              <a:t>be provided to those who attend all sessions.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43773" y="85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SUMMER SCHOOL ON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SCHOOL ON STRESS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Venue: </a:t>
            </a:r>
            <a:r>
              <a:rPr lang="en-US" sz="1800" dirty="0" err="1"/>
              <a:t>Komárno</a:t>
            </a:r>
            <a:r>
              <a:rPr lang="en-US" sz="1800" dirty="0"/>
              <a:t>, Slovakia, (where H. </a:t>
            </a:r>
            <a:r>
              <a:rPr lang="en-US" sz="1800" dirty="0" err="1"/>
              <a:t>Selye</a:t>
            </a:r>
            <a:r>
              <a:rPr lang="en-US" sz="1800" dirty="0"/>
              <a:t> grew-up), J. </a:t>
            </a:r>
            <a:r>
              <a:rPr lang="en-US" sz="1800" dirty="0" err="1"/>
              <a:t>Selye</a:t>
            </a:r>
            <a:r>
              <a:rPr lang="en-US" sz="1800" dirty="0"/>
              <a:t> University’ Conference </a:t>
            </a:r>
            <a:r>
              <a:rPr lang="en-US" sz="1800" dirty="0" smtClean="0"/>
              <a:t>center (</a:t>
            </a:r>
            <a:r>
              <a:rPr lang="en-US" sz="1800" dirty="0" err="1"/>
              <a:t>Hradná</a:t>
            </a:r>
            <a:r>
              <a:rPr lang="en-US" sz="1800" dirty="0"/>
              <a:t> 2., </a:t>
            </a:r>
            <a:r>
              <a:rPr lang="en-US" sz="1800" dirty="0" err="1"/>
              <a:t>Komárno</a:t>
            </a:r>
            <a:r>
              <a:rPr lang="en-US" sz="1800" dirty="0"/>
              <a:t>).</a:t>
            </a:r>
          </a:p>
          <a:p>
            <a:pPr marL="0" indent="0">
              <a:buNone/>
            </a:pPr>
            <a:r>
              <a:rPr lang="en-US" sz="1800" b="1" dirty="0" err="1"/>
              <a:t>Accomodation</a:t>
            </a:r>
            <a:r>
              <a:rPr lang="en-US" sz="1800" b="1" dirty="0"/>
              <a:t>: </a:t>
            </a:r>
            <a:r>
              <a:rPr lang="en-US" sz="1800" dirty="0"/>
              <a:t>Our special prices for hotel rooms in </a:t>
            </a:r>
            <a:r>
              <a:rPr lang="en-US" sz="1800" dirty="0" err="1"/>
              <a:t>Komárno</a:t>
            </a:r>
            <a:r>
              <a:rPr lang="en-US" sz="1800" dirty="0"/>
              <a:t> are 50-70 €, while hostels for </a:t>
            </a:r>
            <a:r>
              <a:rPr lang="en-US" sz="1800" dirty="0" smtClean="0"/>
              <a:t>students housing </a:t>
            </a:r>
            <a:r>
              <a:rPr lang="en-US" sz="1800" dirty="0"/>
              <a:t>are available for 7-25 €. Dormitories for 7 €.</a:t>
            </a:r>
          </a:p>
          <a:p>
            <a:pPr marL="0" indent="0">
              <a:buNone/>
            </a:pPr>
            <a:r>
              <a:rPr lang="en-US" sz="1800" b="1" dirty="0"/>
              <a:t>Chair of Local Organizing Committee: </a:t>
            </a:r>
            <a:r>
              <a:rPr lang="en-US" sz="1800" dirty="0" err="1"/>
              <a:t>János</a:t>
            </a:r>
            <a:r>
              <a:rPr lang="en-US" sz="1800" dirty="0"/>
              <a:t> </a:t>
            </a:r>
            <a:r>
              <a:rPr lang="en-US" sz="1800" dirty="0" err="1"/>
              <a:t>Filakovszky</a:t>
            </a:r>
            <a:r>
              <a:rPr lang="en-US" sz="1800" dirty="0"/>
              <a:t>, MD, PhD, MBA </a:t>
            </a:r>
            <a:r>
              <a:rPr lang="en-US" sz="1800" dirty="0" smtClean="0"/>
              <a:t>: filakovskyj@ujs.sk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Local Contact: </a:t>
            </a:r>
            <a:r>
              <a:rPr lang="en-US" sz="1800" dirty="0"/>
              <a:t>Mgr. </a:t>
            </a:r>
            <a:r>
              <a:rPr lang="en-US" sz="1800" dirty="0" err="1"/>
              <a:t>Gergely</a:t>
            </a:r>
            <a:r>
              <a:rPr lang="en-US" sz="1800" dirty="0"/>
              <a:t> </a:t>
            </a:r>
            <a:r>
              <a:rPr lang="en-US" sz="1800" dirty="0" err="1"/>
              <a:t>Kocsis</a:t>
            </a:r>
            <a:r>
              <a:rPr lang="en-US" sz="1800" dirty="0"/>
              <a:t> </a:t>
            </a:r>
            <a:r>
              <a:rPr lang="en-US" sz="1800" dirty="0" smtClean="0"/>
              <a:t>:  kocsisg@ujs.sk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Scientific </a:t>
            </a:r>
            <a:r>
              <a:rPr lang="en-US" sz="1800" b="1" dirty="0"/>
              <a:t>&amp; professional issues: </a:t>
            </a:r>
            <a:r>
              <a:rPr lang="en-US" sz="1800" dirty="0"/>
              <a:t>Prof. Sandor Szabo, MD, PhD, MPH szs@selyeinstitute.org</a:t>
            </a:r>
          </a:p>
          <a:p>
            <a:pPr marL="0" indent="0">
              <a:buNone/>
            </a:pPr>
            <a:r>
              <a:rPr lang="en-US" sz="1800" b="1" dirty="0"/>
              <a:t>Abstracts submission (for oral or poster presentation): </a:t>
            </a:r>
            <a:r>
              <a:rPr lang="en-US" sz="1800" dirty="0"/>
              <a:t>Abstracts should be sent to</a:t>
            </a:r>
          </a:p>
          <a:p>
            <a:pPr marL="0" indent="0">
              <a:buNone/>
            </a:pPr>
            <a:r>
              <a:rPr lang="en-US" sz="1800" dirty="0"/>
              <a:t>Prof. Martina </a:t>
            </a:r>
            <a:r>
              <a:rPr lang="en-US" sz="1800" dirty="0" err="1"/>
              <a:t>Rojnic-Kuzman</a:t>
            </a:r>
            <a:r>
              <a:rPr lang="en-US" sz="1800" dirty="0"/>
              <a:t> MD, PhD </a:t>
            </a:r>
            <a:r>
              <a:rPr lang="en-US" sz="1800" u="sng" dirty="0"/>
              <a:t>mrojnic@gmail.com</a:t>
            </a:r>
            <a:r>
              <a:rPr lang="en-US" sz="1800" dirty="0"/>
              <a:t> before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deadline of May 12, 2017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sz="1800" dirty="0" smtClean="0"/>
              <a:t>Authors </a:t>
            </a:r>
            <a:r>
              <a:rPr lang="en-US" sz="1800" dirty="0"/>
              <a:t>of submitted abstracts get 20 euros discount (enter Abstract2017 code at checkout!)</a:t>
            </a:r>
          </a:p>
          <a:p>
            <a:pPr marL="0" indent="0">
              <a:buNone/>
            </a:pPr>
            <a:r>
              <a:rPr lang="en-US" sz="1800" b="1" dirty="0"/>
              <a:t>Registration fee </a:t>
            </a:r>
            <a:r>
              <a:rPr lang="en-US" sz="1600" dirty="0"/>
              <a:t>(includes access to all presentations Monday-Friday, course material, lunch, coffee breaks</a:t>
            </a:r>
            <a:r>
              <a:rPr lang="en-US" sz="1600" dirty="0" smtClean="0"/>
              <a:t>, welcome </a:t>
            </a:r>
            <a:r>
              <a:rPr lang="en-US" sz="1600" dirty="0"/>
              <a:t>reception &amp; one group dinner &amp; one sight-seeing tour): 120 euros for undergraduate students</a:t>
            </a:r>
            <a:r>
              <a:rPr lang="en-US" sz="1600" dirty="0" smtClean="0"/>
              <a:t>; 150 </a:t>
            </a:r>
            <a:r>
              <a:rPr lang="en-US" sz="1600" dirty="0"/>
              <a:t>euros for PhD students; 200 euros for others.</a:t>
            </a:r>
          </a:p>
          <a:p>
            <a:pPr marL="0" indent="0">
              <a:buNone/>
            </a:pPr>
            <a:r>
              <a:rPr lang="en-US" sz="1800" b="1" dirty="0"/>
              <a:t>Course registration: </a:t>
            </a:r>
            <a:r>
              <a:rPr lang="en-US" sz="1800" b="1" u="sng" dirty="0"/>
              <a:t>www.stresseducation.org</a:t>
            </a:r>
          </a:p>
          <a:p>
            <a:pPr marL="0" indent="0">
              <a:buNone/>
            </a:pPr>
            <a:r>
              <a:rPr lang="en-US" sz="1800" b="1" dirty="0"/>
              <a:t>Dormitories accommodation for students: </a:t>
            </a:r>
            <a:r>
              <a:rPr lang="en-US" sz="1800" dirty="0" smtClean="0"/>
              <a:t>kollegium@ujs.sk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5417561"/>
            <a:ext cx="1559174" cy="14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7153"/>
            <a:ext cx="4680520" cy="6619220"/>
          </a:xfrm>
        </p:spPr>
      </p:pic>
    </p:spTree>
    <p:extLst>
      <p:ext uri="{BB962C8B-B14F-4D97-AF65-F5344CB8AC3E}">
        <p14:creationId xmlns:p14="http://schemas.microsoft.com/office/powerpoint/2010/main" val="29810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622</Words>
  <Application>Microsoft Office PowerPoint</Application>
  <PresentationFormat>Prezentácia na obrazovke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Times New Roman</vt:lpstr>
      <vt:lpstr>Motív Office</vt:lpstr>
      <vt:lpstr>Prezentácia programu PowerPoint</vt:lpstr>
      <vt:lpstr>SUMMER SCHOOL ON STRESS</vt:lpstr>
      <vt:lpstr>Prezentácia programu PowerPoint</vt:lpstr>
      <vt:lpstr>SUMMER SCHOOL ON STRESS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Admin</cp:lastModifiedBy>
  <cp:revision>9</cp:revision>
  <dcterms:created xsi:type="dcterms:W3CDTF">2017-04-20T06:42:00Z</dcterms:created>
  <dcterms:modified xsi:type="dcterms:W3CDTF">2017-04-24T07:52:23Z</dcterms:modified>
</cp:coreProperties>
</file>