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60" r:id="rId4"/>
    <p:sldId id="258" r:id="rId5"/>
    <p:sldId id="266" r:id="rId6"/>
    <p:sldId id="262" r:id="rId7"/>
    <p:sldId id="263" r:id="rId8"/>
    <p:sldId id="268" r:id="rId9"/>
    <p:sldId id="269" r:id="rId10"/>
    <p:sldId id="271" r:id="rId11"/>
    <p:sldId id="273" r:id="rId12"/>
    <p:sldId id="272" r:id="rId13"/>
    <p:sldId id="270" r:id="rId14"/>
    <p:sldId id="261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DE"/>
    <a:srgbClr val="DF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199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572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1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30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35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508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08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850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68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232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55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7D82-2221-458C-AAA4-89B77AEFE941}" type="datetimeFigureOut">
              <a:rPr lang="sk-SK" smtClean="0"/>
              <a:t>12.02.2024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0A0C-C28A-4A52-993F-1A7E1844AA0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08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sk/grantovy-program-pre-univerzity-na-podporu-novych-ucitelskych-studijnych-program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FC8B95-B256-4887-93B2-913A474B3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490" y="1692634"/>
            <a:ext cx="9144000" cy="2387600"/>
          </a:xfrm>
        </p:spPr>
        <p:txBody>
          <a:bodyPr>
            <a:noAutofit/>
          </a:bodyPr>
          <a:lstStyle/>
          <a:p>
            <a:r>
              <a:rPr lang="sk-SK" sz="4400" b="1" dirty="0">
                <a:latin typeface="Bookman Old Style" panose="02050604050505020204" pitchFamily="18" charset="0"/>
              </a:rPr>
              <a:t>Aktuality a výzvy vysokoškolského vzdelávania budúcich pedagógov na Slovensku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16E5270-D87F-4718-BC24-BC78E224D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15" y="4948283"/>
            <a:ext cx="6831673" cy="1086237"/>
          </a:xfrm>
        </p:spPr>
        <p:txBody>
          <a:bodyPr>
            <a:normAutofit fontScale="92500" lnSpcReduction="20000"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b="1" dirty="0">
                <a:latin typeface="Bookman Old Style" panose="02050604050505020204" pitchFamily="18" charset="0"/>
              </a:rPr>
              <a:t>Doc. Ing. Viera Peterková, PhD.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DDAF178-CB50-4B4B-85D8-65A11146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499" y="4429798"/>
            <a:ext cx="1672234" cy="16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4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3CDF66-4297-4079-8D11-3EB1802B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Bookman Old Style" panose="02050604050505020204" pitchFamily="18" charset="0"/>
              </a:rPr>
              <a:t>Zmysluplné vzdelávanie učiteľov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FB994BF-1715-4685-A374-51EC1B1D6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zvýšiť kvalitu, zmysluplnosť a udržateľnosť financovania celoživotného vzdelávania pedagógov a odborných zamestnancov</a:t>
            </a:r>
          </a:p>
          <a:p>
            <a:r>
              <a:rPr lang="sk-SK" dirty="0">
                <a:latin typeface="Bookman Old Style" panose="02050604050505020204" pitchFamily="18" charset="0"/>
              </a:rPr>
              <a:t>rozvoj stavovskej hrdosti, hodnôt a zručností učiteľov, aby sa posilňovalo ich postavenie a prestíž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F98780A3-6FB9-4B7A-BDB6-F20283EAC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42" t="-5826" r="1548" b="6069"/>
          <a:stretch/>
        </p:blipFill>
        <p:spPr>
          <a:xfrm>
            <a:off x="7108723" y="3828693"/>
            <a:ext cx="4395019" cy="29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9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AD1D77-A26C-409E-9FBD-7C416E024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atin typeface="Bookman Old Style" panose="02050604050505020204" pitchFamily="18" charset="0"/>
              </a:rPr>
              <a:t>Moderné vzdelávanie na základných školách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F4DECC6-1BFB-4367-BEB1-884BAF08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prenos nových cieľov, formy a obsahu vzdelávania do tried – vznik nových metodických a podporných materiálov</a:t>
            </a:r>
          </a:p>
          <a:p>
            <a:r>
              <a:rPr lang="sk-SK" dirty="0">
                <a:latin typeface="Bookman Old Style" panose="02050604050505020204" pitchFamily="18" charset="0"/>
              </a:rPr>
              <a:t>revízia štátneho vzdelávacieho programu  - analýza dát zo spätnej väzby</a:t>
            </a:r>
          </a:p>
          <a:p>
            <a:r>
              <a:rPr lang="sk-SK" dirty="0">
                <a:latin typeface="Bookman Old Style" panose="02050604050505020204" pitchFamily="18" charset="0"/>
              </a:rPr>
              <a:t>nové priebežné hodnotenie a testovanie výsledkov – spôsob vyhodnocovania ŠVP a testovanie po ukončení cyklov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83669DF-14AF-47BD-9072-DCDD2BB92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0032" y="4473677"/>
            <a:ext cx="3601074" cy="25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1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820A6E-3018-46F7-BF8E-B360DB4C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atin typeface="Bookman Old Style" panose="02050604050505020204" pitchFamily="18" charset="0"/>
              </a:rPr>
              <a:t>Ostatné projekty súvisiace s vysokoškolským vzdelávaním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8041D2E-E013-4AE4-AE61-1CE2008A7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sk-SK" dirty="0">
                <a:latin typeface="Bookman Old Style" panose="02050604050505020204" pitchFamily="18" charset="0"/>
              </a:rPr>
              <a:t>Celoživotné vzdelávanie </a:t>
            </a:r>
          </a:p>
          <a:p>
            <a:pPr fontAlgn="base"/>
            <a:r>
              <a:rPr lang="sk-SK" dirty="0">
                <a:latin typeface="Bookman Old Style" panose="02050604050505020204" pitchFamily="18" charset="0"/>
              </a:rPr>
              <a:t>Atraktívne vysoké školy </a:t>
            </a:r>
          </a:p>
          <a:p>
            <a:pPr fontAlgn="base"/>
            <a:r>
              <a:rPr lang="sk-SK" dirty="0">
                <a:latin typeface="Bookman Old Style" panose="02050604050505020204" pitchFamily="18" charset="0"/>
              </a:rPr>
              <a:t>Zvýšenie počtu študentov vo vybraných odboroch</a:t>
            </a:r>
          </a:p>
          <a:p>
            <a:pPr fontAlgn="base"/>
            <a:r>
              <a:rPr lang="sk-SK" dirty="0">
                <a:latin typeface="Bookman Old Style" panose="02050604050505020204" pitchFamily="18" charset="0"/>
              </a:rPr>
              <a:t>Atraktívnosť bakalárskeho štúdia </a:t>
            </a:r>
          </a:p>
          <a:p>
            <a:pPr fontAlgn="base"/>
            <a:r>
              <a:rPr lang="sk-SK" dirty="0">
                <a:latin typeface="Bookman Old Style" panose="02050604050505020204" pitchFamily="18" charset="0"/>
              </a:rPr>
              <a:t>Internacionalizácia vysokých škôl </a:t>
            </a:r>
          </a:p>
          <a:p>
            <a:pPr fontAlgn="base"/>
            <a:r>
              <a:rPr lang="sk-SK" dirty="0">
                <a:latin typeface="Bookman Old Style" panose="02050604050505020204" pitchFamily="18" charset="0"/>
              </a:rPr>
              <a:t>Špičkoví odborníci na vysokých školách</a:t>
            </a:r>
          </a:p>
          <a:p>
            <a:pPr fontAlgn="base"/>
            <a:r>
              <a:rPr lang="sk-SK" dirty="0">
                <a:latin typeface="Bookman Old Style" panose="02050604050505020204" pitchFamily="18" charset="0"/>
              </a:rPr>
              <a:t>Rozvoj doktorandského štúdia </a:t>
            </a:r>
          </a:p>
          <a:p>
            <a:pPr fontAlgn="base"/>
            <a:r>
              <a:rPr lang="sk-SK" dirty="0">
                <a:latin typeface="Bookman Old Style" panose="02050604050505020204" pitchFamily="18" charset="0"/>
              </a:rPr>
              <a:t>Zefektívnenie procesov vysokých škôl</a:t>
            </a:r>
          </a:p>
          <a:p>
            <a:pPr fontAlgn="base"/>
            <a:r>
              <a:rPr lang="sk-SK" dirty="0">
                <a:latin typeface="Bookman Old Style" panose="02050604050505020204" pitchFamily="18" charset="0"/>
              </a:rPr>
              <a:t>Podpora špičkových vedcov</a:t>
            </a:r>
          </a:p>
          <a:p>
            <a:pPr fontAlgn="base"/>
            <a:r>
              <a:rPr lang="sk-SK" dirty="0">
                <a:latin typeface="Bookman Old Style" panose="02050604050505020204" pitchFamily="18" charset="0"/>
              </a:rPr>
              <a:t>Rast financovania vysokých škôl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FEC26447-0A85-4784-BF67-44B0A6E3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489" y="2054942"/>
            <a:ext cx="2965010" cy="45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BE8925-8625-4AE6-A91C-E6403B66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46917"/>
            <a:ext cx="5051322" cy="736309"/>
          </a:xfrm>
        </p:spPr>
        <p:txBody>
          <a:bodyPr/>
          <a:lstStyle/>
          <a:p>
            <a:r>
              <a:rPr lang="sk-SK" dirty="0" err="1">
                <a:latin typeface="Bookman Old Style" panose="02050604050505020204" pitchFamily="18" charset="0"/>
              </a:rPr>
              <a:t>Kurikulárna</a:t>
            </a:r>
            <a:r>
              <a:rPr lang="sk-SK" dirty="0">
                <a:latin typeface="Bookman Old Style" panose="02050604050505020204" pitchFamily="18" charset="0"/>
              </a:rPr>
              <a:t> rada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D25B76AF-38CB-4923-9D47-07BEE06C8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45" t="13453" r="26372" b="4881"/>
          <a:stretch/>
        </p:blipFill>
        <p:spPr>
          <a:xfrm>
            <a:off x="7088696" y="136922"/>
            <a:ext cx="4725799" cy="6584156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xmlns="" id="{211A0A4F-8547-45FB-B47D-B5DD47F0B64B}"/>
              </a:ext>
            </a:extLst>
          </p:cNvPr>
          <p:cNvSpPr/>
          <p:nvPr/>
        </p:nvSpPr>
        <p:spPr>
          <a:xfrm>
            <a:off x="298847" y="1102578"/>
            <a:ext cx="66105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Bookman Old Style" panose="02050604050505020204" pitchFamily="18" charset="0"/>
              </a:rPr>
              <a:t>a)posudzuje návrhy zásadných dokumentov MŠ v </a:t>
            </a:r>
            <a:r>
              <a:rPr lang="sk-SK" sz="1600" dirty="0" err="1">
                <a:latin typeface="Bookman Old Style" panose="02050604050505020204" pitchFamily="18" charset="0"/>
              </a:rPr>
              <a:t>kurikulárnej</a:t>
            </a:r>
            <a:r>
              <a:rPr lang="sk-SK" sz="1600" dirty="0">
                <a:latin typeface="Bookman Old Style" panose="02050604050505020204" pitchFamily="18" charset="0"/>
              </a:rPr>
              <a:t> oblasti a prijíma k nim návrhy a vyjadrenia,   </a:t>
            </a:r>
          </a:p>
          <a:p>
            <a:r>
              <a:rPr lang="sk-SK" sz="1600" dirty="0">
                <a:latin typeface="Bookman Old Style" panose="02050604050505020204" pitchFamily="18" charset="0"/>
              </a:rPr>
              <a:t>b) vyjadruje sa k štátnym vzdelávacím programom, k ich inováciám, revíziám a dodatkom a ďalším dôležitým dokumentom,   </a:t>
            </a:r>
          </a:p>
          <a:p>
            <a:r>
              <a:rPr lang="sk-SK" sz="1600" dirty="0">
                <a:latin typeface="Bookman Old Style" panose="02050604050505020204" pitchFamily="18" charset="0"/>
              </a:rPr>
              <a:t>c) predkladá ministerstvu vlastné podnety z </a:t>
            </a:r>
            <a:r>
              <a:rPr lang="sk-SK" sz="1600" dirty="0" err="1">
                <a:latin typeface="Bookman Old Style" panose="02050604050505020204" pitchFamily="18" charset="0"/>
              </a:rPr>
              <a:t>kurikulárnej</a:t>
            </a:r>
            <a:r>
              <a:rPr lang="sk-SK" sz="1600" dirty="0">
                <a:latin typeface="Bookman Old Style" panose="02050604050505020204" pitchFamily="18" charset="0"/>
              </a:rPr>
              <a:t> oblasti,   </a:t>
            </a:r>
          </a:p>
          <a:p>
            <a:r>
              <a:rPr lang="sk-SK" sz="1600" dirty="0">
                <a:latin typeface="Bookman Old Style" panose="02050604050505020204" pitchFamily="18" charset="0"/>
              </a:rPr>
              <a:t>d) pripravuje podklady pre rozhodovanie ministra v </a:t>
            </a:r>
            <a:r>
              <a:rPr lang="sk-SK" sz="1600" dirty="0" err="1">
                <a:latin typeface="Bookman Old Style" panose="02050604050505020204" pitchFamily="18" charset="0"/>
              </a:rPr>
              <a:t>kurikulárnej</a:t>
            </a:r>
            <a:r>
              <a:rPr lang="sk-SK" sz="1600" dirty="0">
                <a:latin typeface="Bookman Old Style" panose="02050604050505020204" pitchFamily="18" charset="0"/>
              </a:rPr>
              <a:t> oblasti,   </a:t>
            </a:r>
          </a:p>
          <a:p>
            <a:r>
              <a:rPr lang="sk-SK" sz="1600" dirty="0">
                <a:latin typeface="Bookman Old Style" panose="02050604050505020204" pitchFamily="18" charset="0"/>
              </a:rPr>
              <a:t>e) predkladá podnety k opisom učiteľských študijných odborov a v spolupráci so Slovenskou akreditačnou agentúrou pre vysoké školstvo predkladá ministerstvu návrhy na ich zmeny,   </a:t>
            </a:r>
          </a:p>
          <a:p>
            <a:r>
              <a:rPr lang="sk-SK" sz="1600" dirty="0">
                <a:latin typeface="Bookman Old Style" panose="02050604050505020204" pitchFamily="18" charset="0"/>
              </a:rPr>
              <a:t>f) posudzuje a spolupracuje formou konzultácií a svojich návrhov pri tvorbe systémových zmien, legislatívnych zmien a nelegislatívnych zmien zameraných na obsah, formy a podmienky vzdelávania,  </a:t>
            </a:r>
          </a:p>
          <a:p>
            <a:r>
              <a:rPr lang="sk-SK" sz="1600" dirty="0">
                <a:latin typeface="Bookman Old Style" panose="02050604050505020204" pitchFamily="18" charset="0"/>
              </a:rPr>
              <a:t>g) vyjadruje sa a spolupracuje pri tvorbe výziev a implementačných plánov strategických projektov, najmä projektov na plnenie úloh Plánu obnovy a odolnosti Slovenskej republiky alebo projektov v rámci Operačného programu Slovensko,  </a:t>
            </a:r>
          </a:p>
          <a:p>
            <a:r>
              <a:rPr lang="sk-SK" sz="1600" dirty="0">
                <a:latin typeface="Bookman Old Style" panose="02050604050505020204" pitchFamily="18" charset="0"/>
              </a:rPr>
              <a:t>h) predkladá ministrovi návrhy na zmeny a doplnenia tohto štatútu. </a:t>
            </a:r>
          </a:p>
        </p:txBody>
      </p:sp>
    </p:spTree>
    <p:extLst>
      <p:ext uri="{BB962C8B-B14F-4D97-AF65-F5344CB8AC3E}">
        <p14:creationId xmlns:p14="http://schemas.microsoft.com/office/powerpoint/2010/main" val="181763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C1FBF8-FA90-4D5C-9C25-C65A5608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Memorandum o spolupráci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80C39CB-3212-4D42-BB05-C4AEA6EB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vznik platformy organizácií pripravujúcich učiteľov</a:t>
            </a:r>
          </a:p>
          <a:p>
            <a:r>
              <a:rPr lang="sk-SK" dirty="0">
                <a:latin typeface="Bookman Old Style" panose="02050604050505020204" pitchFamily="18" charset="0"/>
              </a:rPr>
              <a:t>návrh memoranda a podpis v III. až IV. 2024 v Banskej Bystrici</a:t>
            </a:r>
          </a:p>
          <a:p>
            <a:endParaRPr lang="sk-SK" dirty="0">
              <a:latin typeface="Bookman Old Style" panose="02050604050505020204" pitchFamily="18" charset="0"/>
            </a:endParaRP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49CC7F4-17D9-4FB6-AB8F-DF0A7F49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54" b="8100"/>
          <a:stretch/>
        </p:blipFill>
        <p:spPr>
          <a:xfrm>
            <a:off x="6429477" y="3003757"/>
            <a:ext cx="3418415" cy="36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4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4C1C91A-72E8-4248-B601-61D2B0FF4C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40309" y="1224987"/>
            <a:ext cx="8937523" cy="5537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000" b="1" dirty="0">
                <a:latin typeface="Bookman Old Style" panose="02050604050505020204" pitchFamily="18" charset="0"/>
              </a:rPr>
              <a:t>Ďakujem Vám za pozornosť!</a:t>
            </a:r>
            <a:endParaRPr lang="sk-SK" sz="4000" dirty="0">
              <a:latin typeface="Bookman Old Style" panose="02050604050505020204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83AB402C-13A4-447A-AB7E-20449BAC9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700" y="2284356"/>
            <a:ext cx="5645385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6AC04A-FBA6-4DF3-935B-546F6813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 b="1" dirty="0">
                <a:latin typeface="Bookman Old Style" panose="02050604050505020204" pitchFamily="18" charset="0"/>
              </a:rPr>
              <a:t>Pedagogické </a:t>
            </a:r>
            <a:r>
              <a:rPr lang="sk-SK" b="1" dirty="0" err="1">
                <a:latin typeface="Bookman Old Style" panose="02050604050505020204" pitchFamily="18" charset="0"/>
              </a:rPr>
              <a:t>vs</a:t>
            </a:r>
            <a:r>
              <a:rPr lang="sk-SK" b="1" dirty="0">
                <a:latin typeface="Bookman Old Style" panose="02050604050505020204" pitchFamily="18" charset="0"/>
              </a:rPr>
              <a:t> učiteľské fakulty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815940D-3B93-455E-8AF8-B6CA5C04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11 vysokých škôl </a:t>
            </a:r>
          </a:p>
          <a:p>
            <a:r>
              <a:rPr lang="sk-SK" dirty="0">
                <a:latin typeface="Bookman Old Style" panose="02050604050505020204" pitchFamily="18" charset="0"/>
              </a:rPr>
              <a:t>24 fakúlt pripravujúcich učiteľov</a:t>
            </a:r>
          </a:p>
          <a:p>
            <a:r>
              <a:rPr lang="sk-SK" dirty="0">
                <a:latin typeface="Bookman Old Style" panose="02050604050505020204" pitchFamily="18" charset="0"/>
              </a:rPr>
              <a:t>7 pedagogických fakúlt</a:t>
            </a:r>
          </a:p>
          <a:p>
            <a:r>
              <a:rPr lang="sk-SK" dirty="0">
                <a:latin typeface="Bookman Old Style" panose="02050604050505020204" pitchFamily="18" charset="0"/>
              </a:rPr>
              <a:t>231 študijných programov pod odborov Učiteľstvo a pedagogické vedy</a:t>
            </a:r>
          </a:p>
          <a:p>
            <a:r>
              <a:rPr lang="sk-SK" dirty="0">
                <a:latin typeface="Bookman Old Style" panose="02050604050505020204" pitchFamily="18" charset="0"/>
              </a:rPr>
              <a:t>342 učiteľských študijných programov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8644F91F-1CF8-4396-9C8E-067D5431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629" y="4030655"/>
            <a:ext cx="3344262" cy="26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13A6E3-2879-4EA1-8993-A1A448DF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9" y="207809"/>
            <a:ext cx="10515600" cy="1325563"/>
          </a:xfrm>
        </p:spPr>
        <p:txBody>
          <a:bodyPr>
            <a:normAutofit/>
          </a:bodyPr>
          <a:lstStyle/>
          <a:p>
            <a:r>
              <a:rPr lang="sk-SK" b="1" dirty="0">
                <a:latin typeface="Bookman Old Style" panose="02050604050505020204" pitchFamily="18" charset="0"/>
              </a:rPr>
              <a:t>Novela zákona o vysokých školách – definícia aprobácie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EFE7446-755B-4F47-A2BD-853A3A63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690688"/>
            <a:ext cx="11257936" cy="51673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k-SK" b="1" dirty="0">
                <a:latin typeface="Bookman Old Style" panose="02050604050505020204" pitchFamily="18" charset="0"/>
              </a:rPr>
              <a:t>§ 53a </a:t>
            </a:r>
            <a:r>
              <a:rPr lang="sk-SK" dirty="0">
                <a:latin typeface="Bookman Old Style" panose="02050604050505020204" pitchFamily="18" charset="0"/>
              </a:rPr>
              <a:t> </a:t>
            </a:r>
            <a:r>
              <a:rPr lang="sk-SK" b="1" dirty="0">
                <a:latin typeface="Bookman Old Style" panose="02050604050505020204" pitchFamily="18" charset="0"/>
              </a:rPr>
              <a:t>Učiteľské študijné programy a študijné programy zamerané na vychovávateľstvo a neformálne vzdelávanie detí a žiakov</a:t>
            </a:r>
          </a:p>
          <a:p>
            <a:pPr marL="0" indent="0">
              <a:buNone/>
            </a:pPr>
            <a:r>
              <a:rPr lang="sk-SK" dirty="0">
                <a:latin typeface="Bookman Old Style" panose="02050604050505020204" pitchFamily="18" charset="0"/>
              </a:rPr>
              <a:t>(3) Aprobáciu učiteľského študijného programu možno získať pre</a:t>
            </a:r>
          </a:p>
          <a:p>
            <a:pPr marL="0" indent="0">
              <a:buNone/>
            </a:pPr>
            <a:r>
              <a:rPr lang="sk-SK" dirty="0">
                <a:latin typeface="Bookman Old Style" panose="02050604050505020204" pitchFamily="18" charset="0"/>
              </a:rPr>
              <a:t> a) všetky vzdelávacie oblasti pre predprimárne vzdelávanie a primárne vzdelávanie,</a:t>
            </a:r>
          </a:p>
          <a:p>
            <a:pPr marL="0" indent="0">
              <a:buNone/>
            </a:pPr>
            <a:r>
              <a:rPr lang="sk-SK" dirty="0">
                <a:latin typeface="Bookman Old Style" panose="02050604050505020204" pitchFamily="18" charset="0"/>
              </a:rPr>
              <a:t> b) jednu vzdelávaciu oblasť pre nižšie stredné vzdelanie, nižšie stredné odborné vzdelanie, stredné odborné vzdelanie, úplné stredné všeobecné vzdelanie a úplné stredné odborné vzdelanie alebo</a:t>
            </a:r>
          </a:p>
          <a:p>
            <a:pPr marL="0" indent="0">
              <a:buNone/>
            </a:pPr>
            <a:r>
              <a:rPr lang="sk-SK" dirty="0">
                <a:latin typeface="Bookman Old Style" panose="02050604050505020204" pitchFamily="18" charset="0"/>
              </a:rPr>
              <a:t> c) jeden vyučovací predmet alebo dva vyučovacie predmety pre nižšie stredné vzdelanie, nižšie stredné odborné vzdelanie, stredné odborné vzdelanie, úplné stredné všeobecné vzdelanie a úplné stredné odborné vzdelanie.</a:t>
            </a:r>
          </a:p>
          <a:p>
            <a:pPr marL="0" indent="0">
              <a:buNone/>
            </a:pPr>
            <a:r>
              <a:rPr lang="sk-SK" dirty="0">
                <a:latin typeface="Bookman Old Style" panose="02050604050505020204" pitchFamily="18" charset="0"/>
              </a:rPr>
              <a:t>(4) Vysoká škola zapisuje o každej aprobácii učiteľských študijných programov do registra študijných programov rovnaké údaje ako o študijnom programe.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689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EB3F0E-951E-4B5E-9B74-0791F3E8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atin typeface="Bookman Old Style" panose="02050604050505020204" pitchFamily="18" charset="0"/>
              </a:rPr>
              <a:t>Opis študijného odboru </a:t>
            </a:r>
            <a:r>
              <a:rPr lang="pt-BR" b="1" dirty="0">
                <a:latin typeface="Bookman Old Style" panose="02050604050505020204" pitchFamily="18" charset="0"/>
              </a:rPr>
              <a:t>38. Učiteľstvo a pedagogické vedy</a:t>
            </a:r>
            <a:endParaRPr lang="sk-SK" b="1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7E883CF-3530-491D-822E-1C80C1923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26213" cy="4850478"/>
          </a:xfrm>
        </p:spPr>
        <p:txBody>
          <a:bodyPr>
            <a:normAutofit fontScale="85000" lnSpcReduction="20000"/>
          </a:bodyPr>
          <a:lstStyle/>
          <a:p>
            <a:r>
              <a:rPr lang="sk-SK" dirty="0">
                <a:latin typeface="Bookman Old Style" panose="02050604050505020204" pitchFamily="18" charset="0"/>
              </a:rPr>
              <a:t>nové vymedzenie nosných tém jadra znalostí študijného odboru (akceptácia reformy, sociálnych zmien, inklúzie, kultúrnej a jazykovej gramotnosti, </a:t>
            </a:r>
            <a:r>
              <a:rPr lang="sk-SK" dirty="0" err="1">
                <a:latin typeface="Bookman Old Style" panose="02050604050505020204" pitchFamily="18" charset="0"/>
              </a:rPr>
              <a:t>evaluácie</a:t>
            </a:r>
            <a:r>
              <a:rPr lang="sk-SK" dirty="0">
                <a:latin typeface="Bookman Old Style" panose="02050604050505020204" pitchFamily="18" charset="0"/>
              </a:rPr>
              <a:t> a rozvoja digitálnych zručností)</a:t>
            </a:r>
          </a:p>
          <a:p>
            <a:r>
              <a:rPr lang="sk-SK" dirty="0">
                <a:latin typeface="Bookman Old Style" panose="02050604050505020204" pitchFamily="18" charset="0"/>
              </a:rPr>
              <a:t>povinnosť pedagogickej alebo odbornej praxe</a:t>
            </a:r>
          </a:p>
          <a:p>
            <a:r>
              <a:rPr lang="sk-SK" dirty="0">
                <a:latin typeface="Bookman Old Style" panose="02050604050505020204" pitchFamily="18" charset="0"/>
              </a:rPr>
              <a:t>možnosť spájať študijné programy 1. a 2. stupňa do jedného celku</a:t>
            </a:r>
          </a:p>
          <a:p>
            <a:r>
              <a:rPr lang="sk-SK" dirty="0">
                <a:latin typeface="Bookman Old Style" panose="02050604050505020204" pitchFamily="18" charset="0"/>
              </a:rPr>
              <a:t>možnosť uskutočňovať interdisciplinárne štúdiá</a:t>
            </a:r>
          </a:p>
          <a:p>
            <a:r>
              <a:rPr lang="sk-SK" dirty="0">
                <a:latin typeface="Bookman Old Style" panose="02050604050505020204" pitchFamily="18" charset="0"/>
              </a:rPr>
              <a:t>aprobácia učiteľského študijného programu nadväzuje na štruktúru a obsah štátnych vzdelávacích programov pre príslušné druhy škôl</a:t>
            </a:r>
          </a:p>
          <a:p>
            <a:r>
              <a:rPr lang="sk-SK" dirty="0">
                <a:latin typeface="Bookman Old Style" panose="02050604050505020204" pitchFamily="18" charset="0"/>
              </a:rPr>
              <a:t>vyžaduje sa a stanovisko k predpokladu uplatnenia absolventov študijného programu v praxi</a:t>
            </a:r>
          </a:p>
          <a:p>
            <a:r>
              <a:rPr lang="sk-SK" dirty="0">
                <a:latin typeface="Bookman Old Style" panose="02050604050505020204" pitchFamily="18" charset="0"/>
              </a:rPr>
              <a:t>definované oblasti a rozsah vedomostí, zručností a kompetencií, ktoré profilujú absolventov príslušných stupňov študijných programov v súlade s príslušnou úrovňou národného kvalifikačného rámca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489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F026D3-F5CA-41A9-8AC9-F1AD5364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atin typeface="Bookman Old Style" panose="02050604050505020204" pitchFamily="18" charset="0"/>
              </a:rPr>
              <a:t>Personálne zabezpečenie učiteľských študijných programov </a:t>
            </a:r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xmlns="" id="{8CCF260A-D401-4480-92AC-9A7C3B808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96911"/>
              </p:ext>
            </p:extLst>
          </p:nvPr>
        </p:nvGraphicFramePr>
        <p:xfrm>
          <a:off x="648930" y="1848465"/>
          <a:ext cx="5997676" cy="4239266"/>
        </p:xfrm>
        <a:graphic>
          <a:graphicData uri="http://schemas.openxmlformats.org/drawingml/2006/table">
            <a:tbl>
              <a:tblPr/>
              <a:tblGrid>
                <a:gridCol w="1649360">
                  <a:extLst>
                    <a:ext uri="{9D8B030D-6E8A-4147-A177-3AD203B41FA5}">
                      <a16:colId xmlns:a16="http://schemas.microsoft.com/office/drawing/2014/main" xmlns="" val="3465072029"/>
                    </a:ext>
                  </a:extLst>
                </a:gridCol>
                <a:gridCol w="899652">
                  <a:extLst>
                    <a:ext uri="{9D8B030D-6E8A-4147-A177-3AD203B41FA5}">
                      <a16:colId xmlns:a16="http://schemas.microsoft.com/office/drawing/2014/main" xmlns="" val="4003753073"/>
                    </a:ext>
                  </a:extLst>
                </a:gridCol>
                <a:gridCol w="1724491">
                  <a:extLst>
                    <a:ext uri="{9D8B030D-6E8A-4147-A177-3AD203B41FA5}">
                      <a16:colId xmlns:a16="http://schemas.microsoft.com/office/drawing/2014/main" xmlns="" val="3132998851"/>
                    </a:ext>
                  </a:extLst>
                </a:gridCol>
                <a:gridCol w="374695">
                  <a:extLst>
                    <a:ext uri="{9D8B030D-6E8A-4147-A177-3AD203B41FA5}">
                      <a16:colId xmlns:a16="http://schemas.microsoft.com/office/drawing/2014/main" xmlns="" val="956763358"/>
                    </a:ext>
                  </a:extLst>
                </a:gridCol>
                <a:gridCol w="1349478">
                  <a:extLst>
                    <a:ext uri="{9D8B030D-6E8A-4147-A177-3AD203B41FA5}">
                      <a16:colId xmlns:a16="http://schemas.microsoft.com/office/drawing/2014/main" xmlns="" val="605146819"/>
                    </a:ext>
                  </a:extLst>
                </a:gridCol>
              </a:tblGrid>
              <a:tr h="89468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Učiteľský základ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1. aprobácia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2. aprobácia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43833"/>
                  </a:ext>
                </a:extLst>
              </a:tr>
              <a:tr h="557431"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0758876"/>
                  </a:ext>
                </a:extLst>
              </a:tr>
              <a:tr h="55743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profesor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profesor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profesor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146413"/>
                  </a:ext>
                </a:extLst>
              </a:tr>
              <a:tr h="557431"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962600"/>
                  </a:ext>
                </a:extLst>
              </a:tr>
              <a:tr h="55743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docent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docent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docent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18946"/>
                  </a:ext>
                </a:extLst>
              </a:tr>
              <a:tr h="557431"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157140"/>
                  </a:ext>
                </a:extLst>
              </a:tr>
              <a:tr h="557431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docent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docent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docent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226627"/>
                  </a:ext>
                </a:extLst>
              </a:tr>
            </a:tbl>
          </a:graphicData>
        </a:graphic>
      </p:graphicFrame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xmlns="" id="{E4E71A1E-D074-4ED2-BB30-FD5EC4BF7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86846"/>
              </p:ext>
            </p:extLst>
          </p:nvPr>
        </p:nvGraphicFramePr>
        <p:xfrm>
          <a:off x="8231044" y="1709892"/>
          <a:ext cx="2273416" cy="4618165"/>
        </p:xfrm>
        <a:graphic>
          <a:graphicData uri="http://schemas.openxmlformats.org/drawingml/2006/table">
            <a:tbl>
              <a:tblPr/>
              <a:tblGrid>
                <a:gridCol w="2273416">
                  <a:extLst>
                    <a:ext uri="{9D8B030D-6E8A-4147-A177-3AD203B41FA5}">
                      <a16:colId xmlns:a16="http://schemas.microsoft.com/office/drawing/2014/main" xmlns="" val="3417175072"/>
                    </a:ext>
                  </a:extLst>
                </a:gridCol>
              </a:tblGrid>
              <a:tr h="677465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Učiteľský študijný program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8625129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6196132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profesor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6722672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7101702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docent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318599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7719692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docent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9209640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6744653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docent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43928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Baskerville Old Face" panose="020206020805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715332"/>
                  </a:ext>
                </a:extLst>
              </a:tr>
              <a:tr h="369424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askerville Old Face" panose="02020602080505020303" pitchFamily="18" charset="0"/>
                        </a:rPr>
                        <a:t>docent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9831366"/>
                  </a:ext>
                </a:extLst>
              </a:tr>
            </a:tbl>
          </a:graphicData>
        </a:graphic>
      </p:graphicFrame>
      <p:sp>
        <p:nvSpPr>
          <p:cNvPr id="7" name="Šípka: doprava 6">
            <a:extLst>
              <a:ext uri="{FF2B5EF4-FFF2-40B4-BE49-F238E27FC236}">
                <a16:creationId xmlns:a16="http://schemas.microsoft.com/office/drawing/2014/main" xmlns="" id="{A792444B-EF58-4A83-B421-37075B9CE810}"/>
              </a:ext>
            </a:extLst>
          </p:cNvPr>
          <p:cNvSpPr/>
          <p:nvPr/>
        </p:nvSpPr>
        <p:spPr>
          <a:xfrm>
            <a:off x="6781688" y="3628344"/>
            <a:ext cx="1314273" cy="6795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324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3AA70C-A5AF-443D-B5D1-BD070F8F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dirty="0">
                <a:latin typeface="Bookman Old Style" panose="02050604050505020204" pitchFamily="18" charset="0"/>
              </a:rPr>
              <a:t>P</a:t>
            </a:r>
            <a:r>
              <a:rPr lang="sk-SK" b="1" dirty="0">
                <a:latin typeface="Bookman Old Style" panose="02050604050505020204" pitchFamily="18" charset="0"/>
              </a:rPr>
              <a:t>rekážky a výzvy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058C260-32E1-4DCF-92E2-3C7A6714C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vytvorenie nových podmienok pre súbeh garantovania (v XII. predsedníctvo výkonnej rady súhlasilo, 5.2.2024 zasadá výkonná rada SAAVS – pripomienkové konanie)</a:t>
            </a:r>
          </a:p>
          <a:p>
            <a:r>
              <a:rPr lang="sk-SK" dirty="0">
                <a:latin typeface="Bookman Old Style" panose="02050604050505020204" pitchFamily="18" charset="0"/>
              </a:rPr>
              <a:t>zabezpečenie a realizácia učiteľského základu</a:t>
            </a:r>
          </a:p>
          <a:p>
            <a:r>
              <a:rPr lang="sk-SK" dirty="0">
                <a:latin typeface="Bookman Old Style" panose="02050604050505020204" pitchFamily="18" charset="0"/>
              </a:rPr>
              <a:t>spôsob participácie na financovaní študijných programov</a:t>
            </a:r>
          </a:p>
          <a:p>
            <a:r>
              <a:rPr lang="sk-SK" dirty="0">
                <a:latin typeface="Bookman Old Style" panose="02050604050505020204" pitchFamily="18" charset="0"/>
              </a:rPr>
              <a:t>administratívne náročnejšie spravovanie nových aprobácií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831A822-81DA-435C-811A-D2A56B69C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079" y="4623666"/>
            <a:ext cx="4270153" cy="21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F0AC34-6C61-441E-AC2E-77579C02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atin typeface="Bookman Old Style" panose="02050604050505020204" pitchFamily="18" charset="0"/>
              </a:rPr>
              <a:t>Projekty na skvalitnenie prípravy učiteľov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A3EB654-A1BE-46A1-98A6-3CE1B54D8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b="1" dirty="0">
                <a:latin typeface="Bookman Old Style" panose="02050604050505020204" pitchFamily="18" charset="0"/>
              </a:rPr>
              <a:t>Grantový program pre univerzity na podporu nových učiteľských študijných programov</a:t>
            </a:r>
          </a:p>
          <a:p>
            <a:r>
              <a:rPr lang="sk-SK" dirty="0">
                <a:latin typeface="Bookman Old Style" panose="02050604050505020204" pitchFamily="18" charset="0"/>
              </a:rPr>
              <a:t>Termín do: 30.06.2025</a:t>
            </a:r>
          </a:p>
          <a:p>
            <a:r>
              <a:rPr lang="sk-SK" dirty="0">
                <a:latin typeface="Bookman Old Style" panose="02050604050505020204" pitchFamily="18" charset="0"/>
              </a:rPr>
              <a:t>Minimálna výška finančných prostriedkov pre žiadateľa: 70 000 € bez DPH </a:t>
            </a:r>
          </a:p>
          <a:p>
            <a:r>
              <a:rPr lang="sk-SK" dirty="0">
                <a:latin typeface="Bookman Old Style" panose="02050604050505020204" pitchFamily="18" charset="0"/>
              </a:rPr>
              <a:t>Maximálna výška finančných prostriedkov pre jedného žiadateľa: 490 000 € bez DPH</a:t>
            </a:r>
          </a:p>
          <a:p>
            <a:r>
              <a:rPr lang="sk-SK" dirty="0">
                <a:latin typeface="Bookman Old Style" panose="02050604050505020204" pitchFamily="18" charset="0"/>
                <a:hlinkClick r:id="rId2"/>
              </a:rPr>
              <a:t>https://www.minedu.sk/grantovy-program-pre-univerzity-na-podporu-novych-ucitelskych-studijnych-programov/</a:t>
            </a:r>
            <a:endParaRPr lang="sk-SK" dirty="0">
              <a:latin typeface="Bookman Old Style" panose="02050604050505020204" pitchFamily="18" charset="0"/>
            </a:endParaRPr>
          </a:p>
          <a:p>
            <a:endParaRPr lang="sk-SK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701EA1-F74B-4A52-9350-EDD7D82A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Bookman Old Style" panose="02050604050505020204" pitchFamily="18" charset="0"/>
              </a:rPr>
              <a:t>Projekt Zmeny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C5E228C-59DA-4A0D-A827-71A0272A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Baskerville Old Face" panose="02020602080505020303" pitchFamily="18" charset="0"/>
              </a:rPr>
              <a:t>MŠVVaŠ SR – projekty na realizáciu programového vyhlásenia vlády v oblasti vzdelávania, vedy a výskumu </a:t>
            </a:r>
          </a:p>
          <a:p>
            <a:r>
              <a:rPr lang="sk-SK" dirty="0">
                <a:latin typeface="Baskerville Old Face" panose="02020602080505020303" pitchFamily="18" charset="0"/>
              </a:rPr>
              <a:t>39 projektov z 5 skupín</a:t>
            </a:r>
          </a:p>
          <a:p>
            <a:r>
              <a:rPr lang="sk-SK" dirty="0">
                <a:latin typeface="Baskerville Old Face" panose="02020602080505020303" pitchFamily="18" charset="0"/>
              </a:rPr>
              <a:t>projektová kancelária, manažéri projektov, interné tímy, externý poradný tím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30D8050-B03B-4450-997B-51A9A9F0A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3" t="22918" r="15481" b="25657"/>
          <a:stretch/>
        </p:blipFill>
        <p:spPr>
          <a:xfrm>
            <a:off x="6725265" y="4001294"/>
            <a:ext cx="4827266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9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2A2673-338A-4B43-A031-4E04F88BB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Bookman Old Style" panose="02050604050505020204" pitchFamily="18" charset="0"/>
              </a:rPr>
              <a:t>Kvalitná príprava učiteľov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BFCD51F-9AFD-417B-B57D-535639DA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>
                <a:latin typeface="Bookman Old Style" panose="02050604050505020204" pitchFamily="18" charset="0"/>
              </a:rPr>
              <a:t>Hlavné ciele projektu:</a:t>
            </a:r>
          </a:p>
          <a:p>
            <a:r>
              <a:rPr lang="sk-SK" dirty="0">
                <a:latin typeface="Bookman Old Style" panose="02050604050505020204" pitchFamily="18" charset="0"/>
              </a:rPr>
              <a:t> sú prilákať talenty a predísť nedostatku učiteľov</a:t>
            </a:r>
          </a:p>
          <a:p>
            <a:r>
              <a:rPr lang="sk-SK" dirty="0">
                <a:latin typeface="Bookman Old Style" panose="02050604050505020204" pitchFamily="18" charset="0"/>
              </a:rPr>
              <a:t>zmena obsahu vzdelávania a podpora aplikovaného pedagogického výskumu na vysokých školách</a:t>
            </a:r>
          </a:p>
          <a:p>
            <a:pPr marL="0" indent="0">
              <a:buNone/>
            </a:pPr>
            <a:r>
              <a:rPr lang="sk-SK" dirty="0">
                <a:latin typeface="Bookman Old Style" panose="02050604050505020204" pitchFamily="18" charset="0"/>
              </a:rPr>
              <a:t>Ďalšie riešené úlohy:</a:t>
            </a:r>
          </a:p>
          <a:p>
            <a:r>
              <a:rPr lang="sk-SK" dirty="0">
                <a:latin typeface="Bookman Old Style" panose="02050604050505020204" pitchFamily="18" charset="0"/>
              </a:rPr>
              <a:t>evidencia a akceptácia učebných materiálov, učebníc</a:t>
            </a:r>
          </a:p>
          <a:p>
            <a:r>
              <a:rPr lang="sk-SK" dirty="0">
                <a:latin typeface="Bookman Old Style" panose="02050604050505020204" pitchFamily="18" charset="0"/>
              </a:rPr>
              <a:t>špecifické granty na podporu pedagogického výskumu</a:t>
            </a:r>
          </a:p>
          <a:p>
            <a:r>
              <a:rPr lang="sk-SK" dirty="0">
                <a:latin typeface="Bookman Old Style" panose="02050604050505020204" pitchFamily="18" charset="0"/>
              </a:rPr>
              <a:t>vznik nových ŠP (podmienky MŠ SR)</a:t>
            </a:r>
          </a:p>
          <a:p>
            <a:r>
              <a:rPr lang="sk-SK" dirty="0">
                <a:latin typeface="Bookman Old Style" panose="02050604050505020204" pitchFamily="18" charset="0"/>
              </a:rPr>
              <a:t>posilnenie chýbajúcich aprobácií</a:t>
            </a:r>
          </a:p>
          <a:p>
            <a:r>
              <a:rPr lang="sk-SK" dirty="0">
                <a:latin typeface="Bookman Old Style" panose="02050604050505020204" pitchFamily="18" charset="0"/>
              </a:rPr>
              <a:t>fakultné školy</a:t>
            </a:r>
          </a:p>
          <a:p>
            <a:r>
              <a:rPr lang="sk-SK" dirty="0">
                <a:latin typeface="Bookman Old Style" panose="02050604050505020204" pitchFamily="18" charset="0"/>
              </a:rPr>
              <a:t>propagácia učiteľského povolania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89EBB57B-828B-4FB0-BDE9-9E4FD087A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413" y="4520381"/>
            <a:ext cx="3264310" cy="21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04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620</Words>
  <Application>Microsoft Office PowerPoint</Application>
  <PresentationFormat>Širokouhlá</PresentationFormat>
  <Paragraphs>101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Baskerville Old Face</vt:lpstr>
      <vt:lpstr>Bookman Old Style</vt:lpstr>
      <vt:lpstr>Calibri</vt:lpstr>
      <vt:lpstr>Calibri Light</vt:lpstr>
      <vt:lpstr>Office Theme</vt:lpstr>
      <vt:lpstr>Aktuality a výzvy vysokoškolského vzdelávania budúcich pedagógov na Slovensku</vt:lpstr>
      <vt:lpstr>Pedagogické vs učiteľské fakulty</vt:lpstr>
      <vt:lpstr>Novela zákona o vysokých školách – definícia aprobácie</vt:lpstr>
      <vt:lpstr>Opis študijného odboru 38. Učiteľstvo a pedagogické vedy</vt:lpstr>
      <vt:lpstr>Personálne zabezpečenie učiteľských študijných programov </vt:lpstr>
      <vt:lpstr>Prekážky a výzvy</vt:lpstr>
      <vt:lpstr>Projekty na skvalitnenie prípravy učiteľov</vt:lpstr>
      <vt:lpstr>Projekt Zmeny</vt:lpstr>
      <vt:lpstr>Kvalitná príprava učiteľov</vt:lpstr>
      <vt:lpstr>Zmysluplné vzdelávanie učiteľov</vt:lpstr>
      <vt:lpstr>Moderné vzdelávanie na základných školách</vt:lpstr>
      <vt:lpstr>Ostatné projekty súvisiace s vysokoškolským vzdelávaním</vt:lpstr>
      <vt:lpstr>Kurikulárna rada</vt:lpstr>
      <vt:lpstr>Memorandum o spolupráci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Aktuality a výzvy vysokoškolského vzdelávania budúcich pedagógov na Slovensku</dc:title>
  <dc:creator>Peterková Viera</dc:creator>
  <cp:lastModifiedBy>ronais</cp:lastModifiedBy>
  <cp:revision>22</cp:revision>
  <dcterms:created xsi:type="dcterms:W3CDTF">2024-01-26T14:51:47Z</dcterms:created>
  <dcterms:modified xsi:type="dcterms:W3CDTF">2024-02-12T08:03:55Z</dcterms:modified>
</cp:coreProperties>
</file>